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281" r:id="rId2"/>
    <p:sldId id="416" r:id="rId3"/>
    <p:sldId id="408" r:id="rId4"/>
    <p:sldId id="422" r:id="rId5"/>
    <p:sldId id="409" r:id="rId6"/>
    <p:sldId id="411" r:id="rId7"/>
    <p:sldId id="412" r:id="rId8"/>
    <p:sldId id="428" r:id="rId9"/>
    <p:sldId id="352" r:id="rId10"/>
    <p:sldId id="424" r:id="rId11"/>
    <p:sldId id="407" r:id="rId12"/>
    <p:sldId id="394" r:id="rId13"/>
    <p:sldId id="396" r:id="rId14"/>
    <p:sldId id="429" r:id="rId15"/>
    <p:sldId id="427" r:id="rId16"/>
    <p:sldId id="276" r:id="rId17"/>
  </p:sldIdLst>
  <p:sldSz cx="9144000" cy="5143500" type="screen16x9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7B8BA"/>
    <a:srgbClr val="EC6603"/>
    <a:srgbClr val="F26603"/>
    <a:srgbClr val="F27703"/>
    <a:srgbClr val="EC7703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89310" autoAdjust="0"/>
  </p:normalViewPr>
  <p:slideViewPr>
    <p:cSldViewPr snapToGrid="0" snapToObjects="1">
      <p:cViewPr>
        <p:scale>
          <a:sx n="125" d="100"/>
          <a:sy n="125" d="100"/>
        </p:scale>
        <p:origin x="-408" y="-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9F59-E647-42DC-BEBC-01F454094325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7B67A-0D7B-4C8B-8DC6-4A3A1796C03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4549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0FC9E-B73C-0740-97AB-507291E95A69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0570D-933D-A041-8842-01FE4999BD1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0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Nella</a:t>
            </a:r>
            <a:r>
              <a:rPr lang="it-IT" sz="1200" baseline="0" dirty="0" smtClean="0"/>
              <a:t> variante standard abbiamo anche H17</a:t>
            </a:r>
          </a:p>
          <a:p>
            <a:r>
              <a:rPr lang="it-IT" sz="1200" baseline="0" dirty="0" smtClean="0"/>
              <a:t>Lo spessore maniglia è lo stesso anche per la variante standard con regolatori esterni</a:t>
            </a:r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La </a:t>
            </a:r>
            <a:r>
              <a:rPr lang="it-IT" sz="1200" baseline="0" dirty="0" smtClean="0"/>
              <a:t>variante Standard si può avere anche per porte da 600 e fino a 2000, altezza massima 3000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Nella</a:t>
            </a:r>
            <a:r>
              <a:rPr lang="it-IT" sz="1200" baseline="0" dirty="0" smtClean="0"/>
              <a:t> variante standard non poniamo un limite di sovrapposizione anta su fianco, e l’apertura totale si ha solo con il su misura.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Eku ha 3 kit carrelli e 3 kit binari più accessori per larghezze mobile da 1200 a 2400 </a:t>
            </a:r>
          </a:p>
          <a:p>
            <a:r>
              <a:rPr lang="it-IT" sz="1200" dirty="0" err="1" smtClean="0"/>
              <a:t>Cinetto</a:t>
            </a:r>
            <a:r>
              <a:rPr lang="it-IT" sz="1200" dirty="0" smtClean="0"/>
              <a:t> sembra offrire tutto sfuso, ma ha solo un</a:t>
            </a:r>
            <a:r>
              <a:rPr lang="it-IT" sz="1200" baseline="0" dirty="0" smtClean="0"/>
              <a:t>a dimensione carrello 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Nella</a:t>
            </a:r>
            <a:r>
              <a:rPr lang="it-IT" sz="1200" baseline="0" dirty="0" smtClean="0"/>
              <a:t> versione standard abbiamo anche altezza da terra H17 e lo spessore massimo dell’anta è 45mm, i regolatori sono però incassati, non si possono </a:t>
            </a:r>
            <a:r>
              <a:rPr lang="it-IT" sz="1200" baseline="0" smtClean="0"/>
              <a:t>avere esterni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Nella versione standard la larghezza minima dell’anta è 800mm e quella massima</a:t>
            </a:r>
            <a:r>
              <a:rPr lang="it-IT" sz="1200" baseline="0" dirty="0" smtClean="0"/>
              <a:t> 2000mm, mentre l’ altezza e di 3000mm.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/>
              <a:t> </a:t>
            </a:r>
            <a:r>
              <a:rPr lang="it-IT" sz="1800" dirty="0" smtClean="0"/>
              <a:t>Nella</a:t>
            </a:r>
            <a:r>
              <a:rPr lang="it-IT" sz="1800" baseline="0" dirty="0" smtClean="0"/>
              <a:t> variante standard non poniamo un limite di sovrapposizione anta su fianco, e l’apertura totale si ha solo con il su misura.</a:t>
            </a:r>
            <a:endParaRPr lang="it-IT" sz="2800" dirty="0" smtClean="0"/>
          </a:p>
          <a:p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Eku ha 3 kit carrelli e 3 kit binari più accessori per larghezze mobile da 1200 a 2400 </a:t>
            </a:r>
          </a:p>
          <a:p>
            <a:r>
              <a:rPr lang="it-IT" sz="1200" dirty="0" smtClean="0"/>
              <a:t>Cinetto sembra offrire tutto sfuso, ma ha solo un</a:t>
            </a:r>
            <a:r>
              <a:rPr lang="it-IT" sz="1200" baseline="0" dirty="0" smtClean="0"/>
              <a:t>a dimensione carrello </a:t>
            </a:r>
            <a:endParaRPr lang="it-IT" sz="1800" dirty="0" smtClean="0"/>
          </a:p>
          <a:p>
            <a:endParaRPr lang="it-IT" sz="1200" dirty="0" smtClean="0"/>
          </a:p>
          <a:p>
            <a:r>
              <a:rPr lang="it-IT" sz="1200" dirty="0" err="1" smtClean="0"/>
              <a:t>Hettich</a:t>
            </a:r>
            <a:r>
              <a:rPr lang="it-IT" sz="1200" baseline="0" dirty="0" smtClean="0"/>
              <a:t> ha riscontrato grosse difficoltà nella distribuzione del loro meccanismo e non lo offre più alla distribuzione, sembra lo proponga solo a qualche industria 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noProof="0" smtClean="0"/>
              <a:t>Fare clic per modificare lo stile del sottotitolo dello schema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  <a:lvl2pPr>
              <a:defRPr>
                <a:latin typeface="Helvetica Neue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"/>
          <a:ea typeface="+mj-ea"/>
          <a:cs typeface="Helvetica Neu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9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1.emf"/><Relationship Id="rId6" Type="http://schemas.openxmlformats.org/officeDocument/2006/relationships/image" Target="../media/image2.emf"/><Relationship Id="rId7" Type="http://schemas.openxmlformats.org/officeDocument/2006/relationships/image" Target="../media/image3.emf"/><Relationship Id="rId8" Type="http://schemas.openxmlformats.org/officeDocument/2006/relationships/image" Target="../media/image5.png"/><Relationship Id="rId9" Type="http://schemas.openxmlformats.org/officeDocument/2006/relationships/image" Target="../media/image11.png"/><Relationship Id="rId1" Type="http://schemas.microsoft.com/office/2007/relationships/media" Target="file://localhost/Users/aleksandr/Documents/%D0%94%D0%BE%D0%BA%D1%83%D0%BC%D0%B5%D0%BD%D1%82%D1%8B/Bortoluzzi%20Sistemi/POS%20BS/Movies%20BS/Presentation%20Bortoluzzi/Presentazioni%20Bortoluzzi%20sistemi/Presentazione%20M50Flex%20e%20L70FLEX%20+%20Video/Taglio%20Profilo%20L70flex.mp4" TargetMode="External"/><Relationship Id="rId2" Type="http://schemas.openxmlformats.org/officeDocument/2006/relationships/video" Target="file://localhost/Users/aleksandr/Documents/%D0%94%D0%BE%D0%BA%D1%83%D0%BC%D0%B5%D0%BD%D1%82%D1%8B/Bortoluzzi%20Sistemi/POS%20BS/Movies%20BS/Presentation%20Bortoluzzi/Presentazioni%20Bortoluzzi%20sistemi/Presentazione%20M50Flex%20e%20L70FLEX%20+%20Video/Taglio%20Profilo%20L70flex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13.jpe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16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17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" name="CasellaDiTesto 13"/>
          <p:cNvSpPr txBox="1"/>
          <p:nvPr/>
        </p:nvSpPr>
        <p:spPr>
          <a:xfrm>
            <a:off x="1257300" y="1819564"/>
            <a:ext cx="6356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Slider</a:t>
            </a:r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-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M50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Flex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и </a:t>
            </a:r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Slider</a:t>
            </a:r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-</a:t>
            </a: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L70 </a:t>
            </a:r>
            <a:r>
              <a:rPr lang="it-I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Flex</a:t>
            </a:r>
            <a:endParaRPr lang="it-IT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algn="ctr"/>
            <a:endParaRPr lang="it-IT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7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7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44220" y="235369"/>
            <a:ext cx="1511132" cy="360000"/>
          </a:xfrm>
          <a:prstGeom prst="rect">
            <a:avLst/>
          </a:prstGeom>
          <a:noFill/>
        </p:spPr>
      </p:pic>
      <p:pic>
        <p:nvPicPr>
          <p:cNvPr id="8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02190" y="228695"/>
            <a:ext cx="1612626" cy="360000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973737" y="967796"/>
            <a:ext cx="78816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Основные преимущества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Супер простая сборка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и простая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резка,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ет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необходимости делать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фрезеровку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дверей и каркаса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Полное открытие дверей – полное освобождение секции шкафа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Максимально быстрое получение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индивидуального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размера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Серьезное уменьшение складских запасов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pPr marL="266700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/>
                <a:cs typeface="Helvetica Neue"/>
              </a:rPr>
              <a:t>Более простая логистика – транспортировка и хранение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/>
              <a:cs typeface="Helvetica Neue"/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2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26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0704" y="195325"/>
            <a:ext cx="1612626" cy="360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31641" y="749311"/>
            <a:ext cx="3306889" cy="356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CasellaDiTesto 17"/>
          <p:cNvSpPr txBox="1"/>
          <p:nvPr/>
        </p:nvSpPr>
        <p:spPr>
          <a:xfrm>
            <a:off x="4817438" y="1008340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9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0704" y="195325"/>
            <a:ext cx="1612626" cy="3600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4760754" y="954948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дверей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Максимальный вес</a:t>
            </a:r>
            <a:r>
              <a:rPr lang="en-US" dirty="0" smtClean="0">
                <a:latin typeface="Helvetica Neue"/>
                <a:cs typeface="Helvetica Neue"/>
              </a:rPr>
              <a:t>: 50</a:t>
            </a:r>
            <a:r>
              <a:rPr lang="ru-RU" dirty="0" smtClean="0">
                <a:latin typeface="Helvetica Neue"/>
                <a:cs typeface="Helvetica Neue"/>
              </a:rPr>
              <a:t>кг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Толщина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>
                <a:latin typeface="Helvetica Neue"/>
                <a:cs typeface="Helvetica Neue"/>
              </a:rPr>
              <a:t>м</a:t>
            </a:r>
            <a:r>
              <a:rPr lang="ru-RU" dirty="0" smtClean="0">
                <a:latin typeface="Helvetica Neue"/>
                <a:cs typeface="Helvetica Neue"/>
              </a:rPr>
              <a:t>инимум – </a:t>
            </a:r>
            <a:r>
              <a:rPr lang="en-US" dirty="0" smtClean="0">
                <a:latin typeface="Helvetica Neue"/>
                <a:cs typeface="Helvetica Neue"/>
              </a:rPr>
              <a:t>18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r>
              <a:rPr lang="en-US" dirty="0" smtClean="0">
                <a:latin typeface="Helvetica Neue"/>
                <a:cs typeface="Helvetica Neue"/>
              </a:rPr>
              <a:t>,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	</a:t>
            </a:r>
            <a:r>
              <a:rPr lang="ru-RU" dirty="0" smtClean="0">
                <a:latin typeface="Helvetica Neue"/>
                <a:cs typeface="Helvetica Neue"/>
              </a:rPr>
              <a:t>максимум – </a:t>
            </a:r>
            <a:r>
              <a:rPr lang="en-US" dirty="0" smtClean="0">
                <a:latin typeface="Helvetica Neue"/>
                <a:cs typeface="Helvetica Neue"/>
              </a:rPr>
              <a:t>40 </a:t>
            </a:r>
            <a:r>
              <a:rPr lang="ru-RU" dirty="0" smtClean="0">
                <a:latin typeface="Helvetica Neue"/>
                <a:cs typeface="Helvetica Neue"/>
              </a:rPr>
              <a:t>мм с ручкой</a:t>
            </a:r>
            <a:endParaRPr lang="en-US" dirty="0" smtClean="0">
              <a:latin typeface="Helvetica Neue"/>
              <a:cs typeface="Helvetica Neue"/>
            </a:endParaRPr>
          </a:p>
          <a:p>
            <a:pPr marL="266700" lvl="3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Высота расположения от пола</a:t>
            </a:r>
            <a:r>
              <a:rPr lang="en-US" dirty="0" smtClean="0">
                <a:latin typeface="Helvetica Neue"/>
                <a:cs typeface="Helvetica Neue"/>
              </a:rPr>
              <a:t>: 33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1028" name="Picture 4" descr="C:\Users\w46\Desktop\SLIDER_M50 FLEX 3D.jpg"/>
          <p:cNvPicPr>
            <a:picLocks noChangeAspect="1" noChangeArrowheads="1"/>
          </p:cNvPicPr>
          <p:nvPr/>
        </p:nvPicPr>
        <p:blipFill>
          <a:blip r:embed="rId7" cstate="print"/>
          <a:srcRect t="7808" b="3669"/>
          <a:stretch>
            <a:fillRect/>
          </a:stretch>
        </p:blipFill>
        <p:spPr bwMode="auto">
          <a:xfrm>
            <a:off x="1294766" y="1133414"/>
            <a:ext cx="2902613" cy="35972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73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8" name="CasellaDiTesto 17"/>
          <p:cNvSpPr txBox="1"/>
          <p:nvPr/>
        </p:nvSpPr>
        <p:spPr>
          <a:xfrm>
            <a:off x="4817438" y="1008340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9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70704" y="195325"/>
            <a:ext cx="1612626" cy="36000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4760751" y="945428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дверей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Ширина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минимум</a:t>
            </a:r>
            <a:r>
              <a:rPr lang="en-US" dirty="0" smtClean="0">
                <a:latin typeface="Helvetica Neue"/>
                <a:cs typeface="Helvetica Neue"/>
              </a:rPr>
              <a:t> 800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r>
              <a:rPr lang="en-US" dirty="0" smtClean="0">
                <a:latin typeface="Helvetica Neue"/>
                <a:cs typeface="Helvetica Neue"/>
              </a:rPr>
              <a:t>, </a:t>
            </a:r>
            <a:endParaRPr lang="ru-RU" dirty="0" smtClean="0">
              <a:latin typeface="Helvetica Neue"/>
              <a:cs typeface="Helvetica Neue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   максимум</a:t>
            </a:r>
            <a:r>
              <a:rPr lang="en-US" dirty="0" smtClean="0">
                <a:latin typeface="Helvetica Neue"/>
                <a:cs typeface="Helvetica Neue"/>
              </a:rPr>
              <a:t> 1600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Высота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максимум</a:t>
            </a:r>
            <a:r>
              <a:rPr lang="en-US" dirty="0" smtClean="0">
                <a:latin typeface="Helvetica Neue"/>
                <a:cs typeface="Helvetica Neue"/>
              </a:rPr>
              <a:t> 2700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3821" y="1127053"/>
            <a:ext cx="3376746" cy="366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73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/>
          <a:srcRect l="51829" t="79506"/>
          <a:stretch>
            <a:fillRect/>
          </a:stretch>
        </p:blipFill>
        <p:spPr bwMode="auto">
          <a:xfrm>
            <a:off x="563418" y="3184377"/>
            <a:ext cx="3638443" cy="161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 t="79506" r="47340"/>
          <a:stretch>
            <a:fillRect/>
          </a:stretch>
        </p:blipFill>
        <p:spPr bwMode="auto">
          <a:xfrm>
            <a:off x="563418" y="1139298"/>
            <a:ext cx="3638443" cy="161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70704" y="195325"/>
            <a:ext cx="1612626" cy="360000"/>
          </a:xfrm>
          <a:prstGeom prst="rect">
            <a:avLst/>
          </a:prstGeom>
          <a:noFill/>
        </p:spPr>
      </p:pic>
      <p:sp>
        <p:nvSpPr>
          <p:cNvPr id="14" name="CasellaDiTesto 13"/>
          <p:cNvSpPr txBox="1"/>
          <p:nvPr/>
        </p:nvSpPr>
        <p:spPr>
          <a:xfrm>
            <a:off x="4757819" y="946634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</a:t>
            </a:r>
            <a:r>
              <a:rPr lang="ru-RU" dirty="0" err="1" smtClean="0">
                <a:latin typeface="Helvetica Neue"/>
                <a:cs typeface="Helvetica Neue"/>
              </a:rPr>
              <a:t>механима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Наложение на боковину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endParaRPr lang="ru-RU" dirty="0" smtClean="0">
              <a:latin typeface="Helvetica Neue"/>
              <a:cs typeface="Helvetica Neue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    максимум</a:t>
            </a:r>
            <a:r>
              <a:rPr lang="en-US" dirty="0" smtClean="0">
                <a:latin typeface="Helvetica Neue"/>
                <a:cs typeface="Helvetica Neue"/>
              </a:rPr>
              <a:t> 25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Открывание секции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полное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Адаптеры пластин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внешний накладной монтаж</a:t>
            </a:r>
            <a:r>
              <a:rPr lang="en-US" dirty="0" smtClean="0">
                <a:latin typeface="Helvetica Neue"/>
                <a:cs typeface="Helvetica Neue"/>
              </a:rPr>
              <a:t>	</a:t>
            </a:r>
          </a:p>
          <a:p>
            <a:pPr marL="285750" indent="-285750">
              <a:lnSpc>
                <a:spcPct val="150000"/>
              </a:lnSpc>
            </a:pP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4495" y="1136091"/>
            <a:ext cx="3775348" cy="2060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70704" y="195325"/>
            <a:ext cx="1612626" cy="36000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4765555" y="949218"/>
            <a:ext cx="4215411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Как поставляется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Комплект из 4-х </a:t>
            </a:r>
            <a:r>
              <a:rPr lang="ru-RU" dirty="0" err="1" smtClean="0">
                <a:latin typeface="Helvetica Neue"/>
                <a:cs typeface="Helvetica Neue"/>
              </a:rPr>
              <a:t>кронштенйнов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Комплект их 2-х профилей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Каждый механизм состоит из: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1</a:t>
            </a:r>
            <a:r>
              <a:rPr lang="ru-RU" dirty="0" smtClean="0">
                <a:latin typeface="Helvetica Neue"/>
                <a:cs typeface="Helvetica Neue"/>
              </a:rPr>
              <a:t> комплект кронштейнов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(1) и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endParaRPr lang="ru-RU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1 комплект профилей</a:t>
            </a:r>
            <a:r>
              <a:rPr lang="en-US" dirty="0" smtClean="0">
                <a:latin typeface="Helvetica Neue"/>
                <a:cs typeface="Helvetica Neue"/>
              </a:rPr>
              <a:t> (2)</a:t>
            </a:r>
            <a:r>
              <a:rPr lang="ru-RU" dirty="0" smtClean="0">
                <a:latin typeface="Helvetica Neue"/>
                <a:cs typeface="Helvetica Neue"/>
              </a:rPr>
              <a:t>, </a:t>
            </a:r>
            <a:r>
              <a:rPr lang="ru-RU" dirty="0" err="1" smtClean="0">
                <a:latin typeface="Helvetica Neue"/>
                <a:cs typeface="Helvetica Neue"/>
              </a:rPr>
              <a:t>зависящи</a:t>
            </a:r>
            <a:r>
              <a:rPr lang="ru-RU" dirty="0" smtClean="0">
                <a:latin typeface="Helvetica Neue"/>
                <a:cs typeface="Helvetica Neue"/>
              </a:rPr>
              <a:t>[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п</a:t>
            </a:r>
            <a:r>
              <a:rPr lang="ru-RU" dirty="0" smtClean="0">
                <a:latin typeface="Helvetica Neue"/>
                <a:cs typeface="Helvetica Neue"/>
              </a:rPr>
              <a:t>о длине от внутренней</a:t>
            </a: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Ширины шкафа между боковинами </a:t>
            </a:r>
            <a:r>
              <a:rPr lang="en-US" dirty="0" smtClean="0">
                <a:latin typeface="Helvetica Neue"/>
                <a:cs typeface="Helvetica Neue"/>
              </a:rPr>
              <a:t>(LI)</a:t>
            </a: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8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81882" y="228695"/>
            <a:ext cx="1612626" cy="3600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2002520" y="793898"/>
            <a:ext cx="4568402" cy="425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mtClean="0">
                <a:latin typeface="Helvetica Neue"/>
                <a:cs typeface="Helvetica Neue"/>
              </a:rPr>
              <a:t>Profile cut </a:t>
            </a:r>
          </a:p>
          <a:p>
            <a:pPr algn="just"/>
            <a:r>
              <a:rPr lang="en-US" smtClean="0">
                <a:latin typeface="Helvetica Neue"/>
                <a:cs typeface="Helvetica Neue"/>
              </a:rPr>
              <a:t> </a:t>
            </a:r>
          </a:p>
          <a:p>
            <a:pPr marL="285750" indent="-285750" algn="just">
              <a:lnSpc>
                <a:spcPct val="150000"/>
              </a:lnSpc>
            </a:pPr>
            <a:endParaRPr lang="en-US">
              <a:latin typeface="Helvetica Neue"/>
              <a:cs typeface="Helvetica Neue"/>
            </a:endParaRPr>
          </a:p>
        </p:txBody>
      </p:sp>
      <p:pic>
        <p:nvPicPr>
          <p:cNvPr id="11" name="Taglio Profilo L70flex.mp4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1785083" y="1229360"/>
            <a:ext cx="5040139" cy="3780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28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1729" y="223900"/>
            <a:ext cx="1511132" cy="36000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2486" y="822264"/>
            <a:ext cx="3252659" cy="354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1729" y="223900"/>
            <a:ext cx="1511132" cy="360000"/>
          </a:xfrm>
          <a:prstGeom prst="rect">
            <a:avLst/>
          </a:prstGeom>
          <a:noFill/>
        </p:spPr>
      </p:pic>
      <p:sp>
        <p:nvSpPr>
          <p:cNvPr id="15" name="CasellaDiTesto 14"/>
          <p:cNvSpPr txBox="1"/>
          <p:nvPr/>
        </p:nvSpPr>
        <p:spPr>
          <a:xfrm>
            <a:off x="4969838" y="1160740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7827" y="1287546"/>
            <a:ext cx="2906647" cy="3397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ttangolo 16"/>
          <p:cNvSpPr/>
          <p:nvPr/>
        </p:nvSpPr>
        <p:spPr>
          <a:xfrm>
            <a:off x="1107982" y="1287546"/>
            <a:ext cx="189845" cy="3397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ttangolo 18"/>
          <p:cNvSpPr/>
          <p:nvPr/>
        </p:nvSpPr>
        <p:spPr>
          <a:xfrm>
            <a:off x="1107982" y="1135146"/>
            <a:ext cx="3096492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2" name="Connettore 1 21"/>
          <p:cNvCxnSpPr/>
          <p:nvPr/>
        </p:nvCxnSpPr>
        <p:spPr>
          <a:xfrm>
            <a:off x="4536558" y="3125972"/>
            <a:ext cx="0" cy="33315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4204474" y="4479851"/>
            <a:ext cx="556282" cy="0"/>
          </a:xfrm>
          <a:prstGeom prst="straightConnector1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 descr="C:\Users\w46\Desktop\Nuova immagine (1)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4231" y="2912534"/>
            <a:ext cx="1150243" cy="17729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sp>
        <p:nvSpPr>
          <p:cNvPr id="33" name="Rettangolo 32"/>
          <p:cNvSpPr/>
          <p:nvPr/>
        </p:nvSpPr>
        <p:spPr>
          <a:xfrm>
            <a:off x="3813545" y="3586716"/>
            <a:ext cx="97200" cy="10987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34" name="Rettangolo 33"/>
          <p:cNvSpPr/>
          <p:nvPr/>
        </p:nvSpPr>
        <p:spPr>
          <a:xfrm>
            <a:off x="3664688" y="3246473"/>
            <a:ext cx="144000" cy="1438991"/>
          </a:xfrm>
          <a:prstGeom prst="rect">
            <a:avLst/>
          </a:prstGeom>
          <a:solidFill>
            <a:srgbClr val="B7B8BA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" name="Connettore 1 36"/>
          <p:cNvCxnSpPr/>
          <p:nvPr/>
        </p:nvCxnSpPr>
        <p:spPr>
          <a:xfrm>
            <a:off x="2321719" y="1806893"/>
            <a:ext cx="36295" cy="227547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1 45"/>
          <p:cNvCxnSpPr/>
          <p:nvPr/>
        </p:nvCxnSpPr>
        <p:spPr>
          <a:xfrm>
            <a:off x="3664688" y="3051175"/>
            <a:ext cx="0" cy="19529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1 46"/>
          <p:cNvCxnSpPr/>
          <p:nvPr/>
        </p:nvCxnSpPr>
        <p:spPr>
          <a:xfrm>
            <a:off x="3806457" y="3051286"/>
            <a:ext cx="0" cy="19529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49"/>
          <p:cNvCxnSpPr/>
          <p:nvPr/>
        </p:nvCxnSpPr>
        <p:spPr>
          <a:xfrm>
            <a:off x="3664687" y="3111796"/>
            <a:ext cx="144000" cy="0"/>
          </a:xfrm>
          <a:prstGeom prst="line">
            <a:avLst/>
          </a:prstGeom>
          <a:ln>
            <a:solidFill>
              <a:schemeClr val="bg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3481182" y="2869210"/>
            <a:ext cx="7457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Max 35mmc</a:t>
            </a:r>
            <a:endParaRPr lang="en-GB" sz="7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cxnSp>
        <p:nvCxnSpPr>
          <p:cNvPr id="51" name="Connettore 1 50"/>
          <p:cNvCxnSpPr/>
          <p:nvPr/>
        </p:nvCxnSpPr>
        <p:spPr>
          <a:xfrm>
            <a:off x="3662457" y="4238847"/>
            <a:ext cx="248288" cy="0"/>
          </a:xfrm>
          <a:prstGeom prst="line">
            <a:avLst/>
          </a:prstGeom>
          <a:ln>
            <a:solidFill>
              <a:schemeClr val="bg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3039466" y="4130936"/>
            <a:ext cx="7457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Max 45mm</a:t>
            </a:r>
            <a:endParaRPr lang="en-GB" sz="7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4779338" y="959589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дверей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Helvetica Neue"/>
                <a:cs typeface="Helvetica Neue"/>
              </a:rPr>
              <a:t>Ma</a:t>
            </a:r>
            <a:r>
              <a:rPr lang="ru-RU" dirty="0" err="1" smtClean="0">
                <a:latin typeface="Helvetica Neue"/>
                <a:cs typeface="Helvetica Neue"/>
              </a:rPr>
              <a:t>ксимальный</a:t>
            </a:r>
            <a:r>
              <a:rPr lang="ru-RU" dirty="0" smtClean="0">
                <a:latin typeface="Helvetica Neue"/>
                <a:cs typeface="Helvetica Neue"/>
              </a:rPr>
              <a:t> вес</a:t>
            </a:r>
            <a:r>
              <a:rPr lang="en-US" dirty="0" smtClean="0">
                <a:latin typeface="Helvetica Neue"/>
                <a:cs typeface="Helvetica Neue"/>
              </a:rPr>
              <a:t>: 70</a:t>
            </a:r>
            <a:r>
              <a:rPr lang="ru-RU" dirty="0" smtClean="0">
                <a:latin typeface="Helvetica Neue"/>
                <a:cs typeface="Helvetica Neue"/>
              </a:rPr>
              <a:t>кг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Helvetica Neue"/>
                <a:cs typeface="Helvetica Neue"/>
              </a:rPr>
              <a:t>T</a:t>
            </a:r>
            <a:r>
              <a:rPr lang="ru-RU" dirty="0" err="1" smtClean="0">
                <a:latin typeface="Helvetica Neue"/>
                <a:cs typeface="Helvetica Neue"/>
              </a:rPr>
              <a:t>олщина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минимум </a:t>
            </a:r>
            <a:r>
              <a:rPr lang="en-US" dirty="0" smtClean="0">
                <a:latin typeface="Helvetica Neue"/>
                <a:cs typeface="Helvetica Neue"/>
              </a:rPr>
              <a:t>18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r>
              <a:rPr lang="en-US" dirty="0" smtClean="0">
                <a:latin typeface="Helvetica Neue"/>
                <a:cs typeface="Helvetica Neue"/>
              </a:rPr>
              <a:t>,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	</a:t>
            </a:r>
            <a:r>
              <a:rPr lang="ru-RU" dirty="0" smtClean="0">
                <a:latin typeface="Helvetica Neue"/>
                <a:cs typeface="Helvetica Neue"/>
              </a:rPr>
              <a:t>максимум </a:t>
            </a:r>
            <a:r>
              <a:rPr lang="en-US" dirty="0" smtClean="0">
                <a:latin typeface="Helvetica Neue"/>
                <a:cs typeface="Helvetica Neue"/>
              </a:rPr>
              <a:t>45 </a:t>
            </a:r>
            <a:r>
              <a:rPr lang="ru-RU" dirty="0" smtClean="0">
                <a:latin typeface="Helvetica Neue"/>
                <a:cs typeface="Helvetica Neue"/>
              </a:rPr>
              <a:t>мм с ручкой</a:t>
            </a:r>
            <a:endParaRPr lang="en-US" dirty="0" smtClean="0">
              <a:latin typeface="Helvetica Neue"/>
              <a:cs typeface="Helvetica Neue"/>
            </a:endParaRPr>
          </a:p>
          <a:p>
            <a:pPr marL="266700" lvl="3" indent="-26670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Высота расположения</a:t>
            </a:r>
          </a:p>
          <a:p>
            <a:pPr marL="0" lvl="3"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    от пола</a:t>
            </a:r>
            <a:r>
              <a:rPr lang="en-US" dirty="0" smtClean="0">
                <a:latin typeface="Helvetica Neue"/>
                <a:cs typeface="Helvetica Neue"/>
              </a:rPr>
              <a:t>: 33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573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51729" y="223900"/>
            <a:ext cx="1511132" cy="360000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9907" y="1134138"/>
            <a:ext cx="3753686" cy="35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tangolo 14"/>
          <p:cNvSpPr/>
          <p:nvPr/>
        </p:nvSpPr>
        <p:spPr>
          <a:xfrm>
            <a:off x="584583" y="1148314"/>
            <a:ext cx="280198" cy="5103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ttangolo 17"/>
          <p:cNvSpPr/>
          <p:nvPr/>
        </p:nvSpPr>
        <p:spPr>
          <a:xfrm>
            <a:off x="612935" y="2052082"/>
            <a:ext cx="45719" cy="232144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/>
          <p:cNvSpPr txBox="1"/>
          <p:nvPr/>
        </p:nvSpPr>
        <p:spPr>
          <a:xfrm>
            <a:off x="4760751" y="945428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дверей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Ширина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минимум</a:t>
            </a:r>
            <a:r>
              <a:rPr lang="en-US" dirty="0" smtClean="0">
                <a:latin typeface="Helvetica Neue"/>
                <a:cs typeface="Helvetica Neue"/>
              </a:rPr>
              <a:t> 900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r>
              <a:rPr lang="en-US" dirty="0" smtClean="0">
                <a:latin typeface="Helvetica Neue"/>
                <a:cs typeface="Helvetica Neue"/>
              </a:rPr>
              <a:t>, </a:t>
            </a:r>
            <a:endParaRPr lang="ru-RU" dirty="0" smtClean="0">
              <a:latin typeface="Helvetica Neue"/>
              <a:cs typeface="Helvetica Neue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    максимум</a:t>
            </a:r>
            <a:r>
              <a:rPr lang="en-US" dirty="0" smtClean="0">
                <a:latin typeface="Helvetica Neue"/>
                <a:cs typeface="Helvetica Neue"/>
              </a:rPr>
              <a:t> 1700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Высота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максимум</a:t>
            </a:r>
            <a:r>
              <a:rPr lang="en-US" dirty="0" smtClean="0">
                <a:latin typeface="Helvetica Neue"/>
                <a:cs typeface="Helvetica Neue"/>
              </a:rPr>
              <a:t> 2700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732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 t="75448" r="49919"/>
          <a:stretch>
            <a:fillRect/>
          </a:stretch>
        </p:blipFill>
        <p:spPr bwMode="auto">
          <a:xfrm>
            <a:off x="903209" y="1137445"/>
            <a:ext cx="3304063" cy="152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/>
          <a:srcRect l="50081" t="75448"/>
          <a:stretch>
            <a:fillRect/>
          </a:stretch>
        </p:blipFill>
        <p:spPr bwMode="auto">
          <a:xfrm>
            <a:off x="913928" y="2960319"/>
            <a:ext cx="3293344" cy="152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1729" y="223900"/>
            <a:ext cx="1511132" cy="36000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4757819" y="946634"/>
            <a:ext cx="4045423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Параметры механизма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Наложение двери на боковину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максимум</a:t>
            </a:r>
            <a:r>
              <a:rPr lang="en-US" dirty="0" smtClean="0">
                <a:latin typeface="Helvetica Neue"/>
                <a:cs typeface="Helvetica Neue"/>
              </a:rPr>
              <a:t> 25 </a:t>
            </a:r>
            <a:r>
              <a:rPr lang="ru-RU" dirty="0" smtClean="0">
                <a:latin typeface="Helvetica Neue"/>
                <a:cs typeface="Helvetica Neue"/>
              </a:rPr>
              <a:t>мм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Открытие секции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полное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Адаптеры пластин</a:t>
            </a:r>
            <a:r>
              <a:rPr lang="en-US" dirty="0" smtClean="0">
                <a:latin typeface="Helvetica Neue"/>
                <a:cs typeface="Helvetica Neue"/>
              </a:rPr>
              <a:t>: </a:t>
            </a:r>
            <a:r>
              <a:rPr lang="ru-RU" dirty="0" smtClean="0">
                <a:latin typeface="Helvetica Neue"/>
                <a:cs typeface="Helvetica Neue"/>
              </a:rPr>
              <a:t>внешний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   накладной монтаж</a:t>
            </a:r>
            <a:r>
              <a:rPr lang="en-US" dirty="0" smtClean="0">
                <a:latin typeface="Helvetica Neue"/>
                <a:cs typeface="Helvetica Neue"/>
              </a:rPr>
              <a:t> 	</a:t>
            </a:r>
          </a:p>
          <a:p>
            <a:pPr marL="285750" indent="-285750">
              <a:lnSpc>
                <a:spcPct val="150000"/>
              </a:lnSpc>
            </a:pP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latin typeface="Helvetica Neue"/>
                <a:cs typeface="Helvetica Neu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 t="3748"/>
          <a:stretch>
            <a:fillRect/>
          </a:stretch>
        </p:blipFill>
        <p:spPr bwMode="auto">
          <a:xfrm>
            <a:off x="270048" y="1127983"/>
            <a:ext cx="3932455" cy="216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1729" y="223900"/>
            <a:ext cx="1511132" cy="360000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4765555" y="949218"/>
            <a:ext cx="4215411" cy="3844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Как поставляется</a:t>
            </a:r>
            <a:r>
              <a:rPr lang="en-US" dirty="0" smtClean="0">
                <a:latin typeface="Helvetica Neue"/>
                <a:cs typeface="Helvetica Neue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Комплект из 4-х кронштейнов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Комплект из 2-х профилей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Каждый механизм состоит из: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1 комплект кронштейнов</a:t>
            </a:r>
            <a:r>
              <a:rPr lang="en-US" dirty="0" smtClean="0">
                <a:latin typeface="Helvetica Neue"/>
                <a:cs typeface="Helvetica Neue"/>
              </a:rPr>
              <a:t> (1) </a:t>
            </a:r>
            <a:r>
              <a:rPr lang="ru-RU" dirty="0" smtClean="0">
                <a:latin typeface="Helvetica Neue"/>
                <a:cs typeface="Helvetica Neue"/>
              </a:rPr>
              <a:t>и</a:t>
            </a: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1 комплект профилей</a:t>
            </a:r>
            <a:r>
              <a:rPr lang="en-US" dirty="0" smtClean="0">
                <a:latin typeface="Helvetica Neue"/>
                <a:cs typeface="Helvetica Neue"/>
              </a:rPr>
              <a:t> (2), </a:t>
            </a:r>
            <a:r>
              <a:rPr lang="ru-RU" dirty="0" smtClean="0">
                <a:latin typeface="Helvetica Neue"/>
                <a:cs typeface="Helvetica Neue"/>
              </a:rPr>
              <a:t>зависящих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>
              <a:lnSpc>
                <a:spcPct val="150000"/>
              </a:lnSpc>
            </a:pPr>
            <a:r>
              <a:rPr lang="ru-RU" dirty="0">
                <a:latin typeface="Helvetica Neue"/>
                <a:cs typeface="Helvetica Neue"/>
              </a:rPr>
              <a:t>о</a:t>
            </a:r>
            <a:r>
              <a:rPr lang="ru-RU" dirty="0" smtClean="0">
                <a:latin typeface="Helvetica Neue"/>
                <a:cs typeface="Helvetica Neue"/>
              </a:rPr>
              <a:t>т внутренней ширины шкафа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между</a:t>
            </a:r>
          </a:p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боковинами </a:t>
            </a:r>
            <a:r>
              <a:rPr lang="en-US" dirty="0" smtClean="0">
                <a:latin typeface="Helvetica Neue"/>
                <a:cs typeface="Helvetica Neue"/>
              </a:rPr>
              <a:t>(LI)</a:t>
            </a: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5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8" name="Picture 2" descr="C:\Users\w46\AppData\Local\Temp\Rar$DRa0.312\LOGOTIPI PRODOTTI FORMATO PNG\sliderM50flex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4347" y="228695"/>
            <a:ext cx="1612626" cy="360000"/>
          </a:xfrm>
          <a:prstGeom prst="rect">
            <a:avLst/>
          </a:prstGeom>
          <a:noFill/>
        </p:spPr>
      </p:pic>
      <p:sp>
        <p:nvSpPr>
          <p:cNvPr id="10" name="CasellaDiTesto 9"/>
          <p:cNvSpPr txBox="1"/>
          <p:nvPr/>
        </p:nvSpPr>
        <p:spPr>
          <a:xfrm>
            <a:off x="350135" y="967799"/>
            <a:ext cx="8512723" cy="4211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dirty="0" smtClean="0">
                <a:latin typeface="Helvetica Neue"/>
                <a:cs typeface="Helvetica Neue"/>
              </a:rPr>
              <a:t>C</a:t>
            </a:r>
            <a:r>
              <a:rPr lang="ru-RU" dirty="0" smtClean="0">
                <a:latin typeface="Helvetica Neue"/>
                <a:cs typeface="Helvetica Neue"/>
              </a:rPr>
              <a:t>равнение с основными конкурентами</a:t>
            </a:r>
            <a:endParaRPr lang="en-US" dirty="0" smtClean="0"/>
          </a:p>
          <a:p>
            <a:pPr algn="just"/>
            <a:r>
              <a:rPr lang="en-US" dirty="0" smtClean="0"/>
              <a:t> 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</a:pPr>
            <a:endParaRPr lang="en-US" dirty="0">
              <a:latin typeface="Helvetica Neue"/>
              <a:cs typeface="Helvetica Neue"/>
            </a:endParaRPr>
          </a:p>
        </p:txBody>
      </p:sp>
      <p:pic>
        <p:nvPicPr>
          <p:cNvPr id="11" name="Picture 4" descr="C:\Users\w46\AppData\Local\Temp\Rar$DRa0.139\LOGOTIPI PRODOTTI FORMATO PNG\sliderL70flex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1727" y="228695"/>
            <a:ext cx="1511132" cy="360000"/>
          </a:xfrm>
          <a:prstGeom prst="rect">
            <a:avLst/>
          </a:prstGeom>
          <a:noFill/>
        </p:spPr>
      </p:pic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484658"/>
              </p:ext>
            </p:extLst>
          </p:nvPr>
        </p:nvGraphicFramePr>
        <p:xfrm>
          <a:off x="350131" y="1448345"/>
          <a:ext cx="8512727" cy="2889290"/>
        </p:xfrm>
        <a:graphic>
          <a:graphicData uri="http://schemas.openxmlformats.org/drawingml/2006/table">
            <a:tbl>
              <a:tblPr/>
              <a:tblGrid>
                <a:gridCol w="1077246"/>
                <a:gridCol w="1179148"/>
                <a:gridCol w="833835"/>
                <a:gridCol w="869160"/>
                <a:gridCol w="1112526"/>
                <a:gridCol w="1042992"/>
                <a:gridCol w="2397820"/>
              </a:tblGrid>
              <a:tr h="761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Производитель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Модель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Вес</a:t>
                      </a:r>
                      <a:r>
                        <a:rPr lang="ru-RU" sz="1400" b="1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     (2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Вес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      (3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Толщина</a:t>
                      </a:r>
                      <a:r>
                        <a:rPr lang="ru-RU" sz="1400" b="1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Макс</a:t>
                      </a:r>
                      <a:r>
                        <a:rPr lang="ru-RU" sz="1400" b="1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высота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Ширина</a:t>
                      </a:r>
                      <a:r>
                        <a:rPr lang="ru-RU" sz="1400" b="1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двери</a:t>
                      </a:r>
                      <a:r>
                        <a:rPr lang="en-US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="1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1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Bortoluzzi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M50Flex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50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--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18-40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2700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800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1600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Bortoluzzi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L70Flex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70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--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18-45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2700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900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1700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7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Cinetto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PS40.1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60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45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/ 100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16-55*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--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890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(2</a:t>
                      </a:r>
                      <a:r>
                        <a:rPr lang="ru-RU" sz="1400" b="0" i="0" u="none" strike="noStrike" noProof="0" dirty="0" err="1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 1300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(3</a:t>
                      </a:r>
                      <a:r>
                        <a:rPr lang="ru-RU" sz="1400" b="0" i="0" u="none" strike="noStrike" noProof="0" dirty="0" err="1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</a:t>
                      </a:r>
                      <a:endParaRPr lang="ru-RU" sz="1400" b="0" i="0" u="none" strike="noStrike" noProof="0" dirty="0" smtClean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1800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6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Eku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Frontino 40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40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--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19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2400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600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1200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3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Mixal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Online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60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60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18-45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--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750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1500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(2</a:t>
                      </a:r>
                      <a:r>
                        <a:rPr lang="ru-RU" sz="1400" b="0" i="0" u="none" strike="noStrike" noProof="0" dirty="0" err="1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 </a:t>
                      </a:r>
                      <a:b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</a:b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мин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900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-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макс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1100 (3</a:t>
                      </a:r>
                      <a:r>
                        <a:rPr lang="ru-RU" sz="1400" b="0" i="0" u="none" strike="noStrike" noProof="0" dirty="0" err="1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дв</a:t>
                      </a:r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)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350135" y="4389493"/>
            <a:ext cx="851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en-US" sz="1400" dirty="0" smtClean="0">
                <a:latin typeface="Helvetica Neue"/>
                <a:cs typeface="Helvetica Neue"/>
              </a:rPr>
              <a:t>* </a:t>
            </a:r>
            <a:r>
              <a:rPr lang="en-US" sz="1400" dirty="0" err="1" smtClean="0">
                <a:latin typeface="Helvetica Neue"/>
                <a:cs typeface="Helvetica Neue"/>
              </a:rPr>
              <a:t>Cinetto</a:t>
            </a:r>
            <a:r>
              <a:rPr lang="en-US" sz="1400" dirty="0" smtClean="0">
                <a:latin typeface="Helvetica Neue"/>
                <a:cs typeface="Helvetica Neue"/>
              </a:rPr>
              <a:t> PS40.2 </a:t>
            </a:r>
            <a:r>
              <a:rPr lang="ru-RU" sz="1400" dirty="0" smtClean="0">
                <a:latin typeface="Helvetica Neue"/>
                <a:cs typeface="Helvetica Neue"/>
              </a:rPr>
              <a:t>С внешним крепежом пластин</a:t>
            </a:r>
            <a:r>
              <a:rPr lang="en-US" sz="1400" dirty="0" smtClean="0">
                <a:latin typeface="Helvetica Neue"/>
                <a:cs typeface="Helvetica Neue"/>
              </a:rPr>
              <a:t> 16–43</a:t>
            </a:r>
            <a:r>
              <a:rPr lang="ru-RU" sz="1400" dirty="0" smtClean="0">
                <a:latin typeface="Helvetica Neue"/>
                <a:cs typeface="Helvetica Neue"/>
              </a:rPr>
              <a:t> мм</a:t>
            </a:r>
            <a:r>
              <a:rPr lang="en-US" dirty="0" smtClean="0">
                <a:latin typeface="Helvetica Neue"/>
                <a:cs typeface="Helvetica Neue"/>
              </a:rPr>
              <a:t> </a:t>
            </a:r>
            <a:endParaRPr lang="en-US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3612809" y="2162683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CasellaDiTesto 12"/>
          <p:cNvSpPr txBox="1"/>
          <p:nvPr/>
        </p:nvSpPr>
        <p:spPr>
          <a:xfrm>
            <a:off x="2593050" y="4119019"/>
            <a:ext cx="412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kern="0" spc="-50" dirty="0" err="1" smtClean="0">
                <a:latin typeface="Helvetica"/>
                <a:cs typeface="Helvetica"/>
              </a:rPr>
              <a:t>www.bortoluzzi.com</a:t>
            </a:r>
            <a:endParaRPr lang="it-IT" b="1" kern="0" spc="-5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465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Ne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6510</TotalTime>
  <Words>476</Words>
  <Application>Microsoft Macintosh PowerPoint</Application>
  <PresentationFormat>Экран (16:9)</PresentationFormat>
  <Paragraphs>244</Paragraphs>
  <Slides>16</Slides>
  <Notes>16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Nero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LUCA CELI</dc:creator>
  <cp:lastModifiedBy>Александр</cp:lastModifiedBy>
  <cp:revision>372</cp:revision>
  <cp:lastPrinted>2011-02-01T13:52:13Z</cp:lastPrinted>
  <dcterms:created xsi:type="dcterms:W3CDTF">2010-11-13T09:10:04Z</dcterms:created>
  <dcterms:modified xsi:type="dcterms:W3CDTF">2016-07-13T10:18:56Z</dcterms:modified>
</cp:coreProperties>
</file>